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87" r:id="rId2"/>
    <p:sldId id="256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57" r:id="rId16"/>
    <p:sldId id="259" r:id="rId17"/>
    <p:sldId id="260" r:id="rId18"/>
    <p:sldId id="273" r:id="rId19"/>
    <p:sldId id="275" r:id="rId20"/>
    <p:sldId id="274" r:id="rId21"/>
    <p:sldId id="276" r:id="rId22"/>
    <p:sldId id="277" r:id="rId23"/>
    <p:sldId id="278" r:id="rId24"/>
    <p:sldId id="279" r:id="rId25"/>
    <p:sldId id="280" r:id="rId26"/>
    <p:sldId id="282" r:id="rId27"/>
    <p:sldId id="281" r:id="rId28"/>
    <p:sldId id="283" r:id="rId29"/>
    <p:sldId id="284" r:id="rId30"/>
    <p:sldId id="285" r:id="rId31"/>
    <p:sldId id="272" r:id="rId32"/>
    <p:sldId id="286" r:id="rId33"/>
    <p:sldId id="288" r:id="rId34"/>
  </p:sldIdLst>
  <p:sldSz cx="12192000" cy="6858000"/>
  <p:notesSz cx="6858000" cy="9144000"/>
  <p:embeddedFontLst>
    <p:embeddedFont>
      <p:font typeface="OPPOSans B" pitchFamily="18" charset="-122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E5E8"/>
    <a:srgbClr val="F0C0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15"/>
    <p:restoredTop sz="94656"/>
  </p:normalViewPr>
  <p:slideViewPr>
    <p:cSldViewPr snapToGrid="0">
      <p:cViewPr varScale="1">
        <p:scale>
          <a:sx n="112" d="100"/>
          <a:sy n="112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59AE8-9765-058A-41AF-17D8CB6AA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548FD5-2FE6-2BD0-9C43-A90DB01E48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30599-0969-F64D-96F5-D8058085E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A4B58-4FBE-7CBD-2B47-93FA783BB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157CE-E775-072D-9B2D-796B29669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41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B3961-4A71-8DA7-B8B7-B9D9482D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E055FE-64E7-12E0-0C5D-5FF2DB7775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B3D32-84DB-D310-CB1D-9F6F6A9D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57BDE-8F8E-6232-1A9F-DD614EAED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AE038-BACB-B5DF-E4D1-79D5840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254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730481-88C0-A644-5B44-6EFBDD828C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EFA67E-25DB-9301-BB88-37DEC91D98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A65ED-555B-4FD8-E070-396ECCD33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63F2E-4E80-CB15-1947-C03020D9F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02FCB-3BF0-3627-59F6-8980F218D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005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AB28A-EB34-08CF-16AB-364024A43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7FAFF-F0BE-AF40-5D3C-AFE3DEDD8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CAB94-F596-2FC6-18D4-FF8F722B8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6C29E-280A-184C-7A3A-29D1AF0AB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9A469-0019-2082-8D5C-2F4B8C64D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591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87C77-8AB1-9865-E394-C4880DEEA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39367-70B4-2DE2-27D4-3FB55A09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01277-7442-2D88-450C-02E10B25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19E64-6A5D-383B-B49F-046BD97D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1C4C6-5CD8-2BCD-29FD-C94CEBBCD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61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0FBFB-DE55-55DA-1D3B-E6C3902D5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D197B-605C-372B-0C3A-0FBAA69AE2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7369D8-CCF1-4920-E3D5-911784B86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B40338-3459-59AC-F336-9C19C132A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3D365-21F2-C2B4-8CE1-F6B6EC77D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11DA22-84E2-2DAB-9B31-0CFC49D11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36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5BAE8-D0C9-C538-EC71-52C23F588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6C0E7-93C9-A8B3-6272-C1CD325D35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745417-C483-19F1-34A1-CC0F17DF8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23D620-40E6-D4EC-2AF2-34860EBAEB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37E999-4F2A-4B3B-2D94-85E03B1555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34BC29-E75C-DFD1-9487-276DD5AC1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4F38A8-9DDD-5602-2042-80A6FAA76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2A7CC9-49A2-FF91-AB9A-A582229E0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2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34292-553F-2E13-E3D3-D14991BA1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680E64-5319-F3A0-8241-CBE72D68D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E090B-563B-CF9B-686D-3DA913507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7F2099-ADCE-3076-97A5-7F73EDCB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B738BA-1FF5-F7B5-478A-ED6CA5E42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C03974-D5C2-EA22-C5CB-3DD0CFC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2AD8F-0442-AFFE-ABA2-694D46497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6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840DF-9472-2605-E2AF-AABD9B227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71FB5-3A1A-12E2-EFC2-A133EF390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978838-DB25-B7D7-ADEA-50D489C849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9854FB-68B5-DDC4-0309-AF6BF8113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403BB-9DA6-3008-D41C-79C404AF3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67B3D5-A9BE-C4BB-165D-AC696829E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75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A5A76-5FD8-F622-D01F-D2943CADA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E0E9EC-AF44-09A4-D47E-358DC14A96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FCA1F2-6FA1-4B0C-1815-C1BD64250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6A05E5-F5A9-BA2E-8844-1BC833CDB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9BC700-F20B-0946-1FE4-CA7FE1CEE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3B7F3-45D8-F0EA-C281-56A903EA4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01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EA76FF-0657-96C2-BD70-2B22384F1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2AAA47-5062-DC9D-5191-9AAF6B6DD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54012-E6B3-F2E4-4B70-2236FFEE7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A3126D-637D-7A4F-A938-3E5B1172CB69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1FE7A-0C66-E984-828E-21FA7505F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EB4CC-A173-AD68-DF7F-1C2ECF6ACA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33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EBCC489E-7173-AB9C-9D95-7163A26F0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5772" y="0"/>
            <a:ext cx="136904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CF63FE-E016-9F00-D747-B2A7F1CB1BE8}"/>
              </a:ext>
            </a:extLst>
          </p:cNvPr>
          <p:cNvSpPr/>
          <p:nvPr/>
        </p:nvSpPr>
        <p:spPr>
          <a:xfrm>
            <a:off x="2675077" y="1788750"/>
            <a:ext cx="5586786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115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Hotaru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EEE85C5-E1DC-1C3B-6D07-51B59CA0481C}"/>
              </a:ext>
            </a:extLst>
          </p:cNvPr>
          <p:cNvSpPr/>
          <p:nvPr/>
        </p:nvSpPr>
        <p:spPr>
          <a:xfrm>
            <a:off x="1195816" y="542615"/>
            <a:ext cx="990046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GB" sz="54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Building a Hello World APP</a:t>
            </a:r>
          </a:p>
          <a:p>
            <a:r>
              <a:rPr lang="en-GB" sz="54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By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A147F5-AF6A-E191-B9F2-33243FB2AAE3}"/>
              </a:ext>
            </a:extLst>
          </p:cNvPr>
          <p:cNvSpPr/>
          <p:nvPr/>
        </p:nvSpPr>
        <p:spPr>
          <a:xfrm>
            <a:off x="1195816" y="5328433"/>
            <a:ext cx="753122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Web Framework</a:t>
            </a:r>
          </a:p>
        </p:txBody>
      </p:sp>
      <p:pic>
        <p:nvPicPr>
          <p:cNvPr id="7" name="Picture 6" descr="A red crab with black background&#10;&#10;AI-generated content may be incorrect.">
            <a:extLst>
              <a:ext uri="{FF2B5EF4-FFF2-40B4-BE49-F238E27FC236}">
                <a16:creationId xmlns:a16="http://schemas.microsoft.com/office/drawing/2014/main" id="{04E830E0-948C-8F02-14B0-5C1D68F15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9204" y="3411071"/>
            <a:ext cx="4428566" cy="259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34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DBE10C-221D-DB8A-F656-59B879FBD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EE382055-9282-1401-0317-778AE2EDE8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F28403C-24F6-F3B2-C95C-CF772E75C8FF}"/>
              </a:ext>
            </a:extLst>
          </p:cNvPr>
          <p:cNvSpPr/>
          <p:nvPr/>
        </p:nvSpPr>
        <p:spPr>
          <a:xfrm flipH="1">
            <a:off x="5176911" y="3510686"/>
            <a:ext cx="1547446" cy="54000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19B9F8-8975-7319-BD08-97258674C8D5}"/>
              </a:ext>
            </a:extLst>
          </p:cNvPr>
          <p:cNvSpPr txBox="1"/>
          <p:nvPr/>
        </p:nvSpPr>
        <p:spPr>
          <a:xfrm>
            <a:off x="928466" y="1773623"/>
            <a:ext cx="930578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"/"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    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text_response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"Hello, world!"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endParaRPr lang="en-GB" sz="28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CDC5636-A0E0-99E4-5749-3B3EABAB0379}"/>
              </a:ext>
            </a:extLst>
          </p:cNvPr>
          <p:cNvSpPr/>
          <p:nvPr/>
        </p:nvSpPr>
        <p:spPr>
          <a:xfrm>
            <a:off x="3200398" y="4772607"/>
            <a:ext cx="5563774" cy="13634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Say it explicitly: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This is an HTTP protocol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04B736-AF1D-908E-650E-909F801ABA1D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syntax: Endpoint Reg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05439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93F3F-9FEC-9BD7-0BC1-8EDE3956A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5525D463-BA1C-0884-75D0-0DFF809C5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61A62ED-733F-F2F9-222D-3EE0FE7AEB2A}"/>
              </a:ext>
            </a:extLst>
          </p:cNvPr>
          <p:cNvSpPr/>
          <p:nvPr/>
        </p:nvSpPr>
        <p:spPr>
          <a:xfrm flipH="1">
            <a:off x="2700995" y="3935459"/>
            <a:ext cx="6597750" cy="54000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3B1827-C584-AB16-581E-968186518B48}"/>
              </a:ext>
            </a:extLst>
          </p:cNvPr>
          <p:cNvSpPr txBox="1"/>
          <p:nvPr/>
        </p:nvSpPr>
        <p:spPr>
          <a:xfrm>
            <a:off x="928466" y="1773623"/>
            <a:ext cx="897518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"/"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    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text_response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"Hello, world!"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endParaRPr lang="en-GB" sz="28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BF7509-5616-5DB0-D624-27144A26FFEB}"/>
              </a:ext>
            </a:extLst>
          </p:cNvPr>
          <p:cNvSpPr/>
          <p:nvPr/>
        </p:nvSpPr>
        <p:spPr>
          <a:xfrm>
            <a:off x="3200398" y="4772607"/>
            <a:ext cx="5563774" cy="13634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Return “Hello, world!”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HTML String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F30AC9-A1B7-CF80-AE43-6CB0DA5D2BD9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syntax: Endpoint Reg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58584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5E5334-0AA5-53F2-0D80-7A3B802C58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15FAB985-8A01-4368-861F-0F9322FC3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A02574C-CBCE-64FE-1D7B-F0535730B7E4}"/>
              </a:ext>
            </a:extLst>
          </p:cNvPr>
          <p:cNvSpPr/>
          <p:nvPr/>
        </p:nvSpPr>
        <p:spPr>
          <a:xfrm flipH="1">
            <a:off x="970666" y="1787257"/>
            <a:ext cx="5331659" cy="97001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876CD-AE12-C41B-3117-4F543C00BC6F}"/>
              </a:ext>
            </a:extLst>
          </p:cNvPr>
          <p:cNvSpPr txBox="1"/>
          <p:nvPr/>
        </p:nvSpPr>
        <p:spPr>
          <a:xfrm>
            <a:off x="928466" y="1773623"/>
            <a:ext cx="659775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prelude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#[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tokio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]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569CD6"/>
                </a:solidFill>
                <a:latin typeface="Menlo" panose="020B0609030804020204" pitchFamily="49" charset="0"/>
              </a:rPr>
              <a:t>fn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 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clone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run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E5D438-B304-596E-3E0B-5D0E71926D51}"/>
              </a:ext>
            </a:extLst>
          </p:cNvPr>
          <p:cNvSpPr/>
          <p:nvPr/>
        </p:nvSpPr>
        <p:spPr>
          <a:xfrm>
            <a:off x="7148834" y="1773622"/>
            <a:ext cx="4114700" cy="192618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Import the Core and HTTP section of Hotaru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3DAE24-0D4C-EB66-97E2-BD3DCADB6A88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syntax: Running our APP!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57738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B8BC8-CDA4-BBBC-F868-37213DC1F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A6FF1D19-2C9D-CA96-6E04-F7A1575E7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549B84-D0DF-E73E-FA9C-599F42238833}"/>
              </a:ext>
            </a:extLst>
          </p:cNvPr>
          <p:cNvSpPr/>
          <p:nvPr/>
        </p:nvSpPr>
        <p:spPr>
          <a:xfrm flipH="1">
            <a:off x="771274" y="3058333"/>
            <a:ext cx="3603777" cy="93689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745F6B-4127-2852-5796-1858477EECAC}"/>
              </a:ext>
            </a:extLst>
          </p:cNvPr>
          <p:cNvSpPr txBox="1"/>
          <p:nvPr/>
        </p:nvSpPr>
        <p:spPr>
          <a:xfrm>
            <a:off x="928466" y="1773623"/>
            <a:ext cx="606317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prelude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#[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tokio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]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569CD6"/>
                </a:solidFill>
                <a:latin typeface="Menlo" panose="020B0609030804020204" pitchFamily="49" charset="0"/>
              </a:rPr>
              <a:t>fn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 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clone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run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43A5E3-3997-447D-9991-B5F5764C8D7A}"/>
              </a:ext>
            </a:extLst>
          </p:cNvPr>
          <p:cNvSpPr/>
          <p:nvPr/>
        </p:nvSpPr>
        <p:spPr>
          <a:xfrm>
            <a:off x="6991642" y="1884219"/>
            <a:ext cx="4271892" cy="3780146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Tokio async runtime in main()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Note you should not set the worker number here. Do that in APP 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init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B8AEA9-521D-E17F-3BDC-1C15D677EA08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syntax: Running our APP!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32961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14B29-332D-6E5F-7235-809111C77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718F41E7-5575-5046-224D-109C47F4B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5E8914-DF4E-A4E2-9024-FF09CF433E1A}"/>
              </a:ext>
            </a:extLst>
          </p:cNvPr>
          <p:cNvSpPr/>
          <p:nvPr/>
        </p:nvSpPr>
        <p:spPr>
          <a:xfrm flipH="1">
            <a:off x="1688117" y="3907065"/>
            <a:ext cx="5331659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20E00F-650D-4227-45C0-3F2CE145C135}"/>
              </a:ext>
            </a:extLst>
          </p:cNvPr>
          <p:cNvSpPr txBox="1"/>
          <p:nvPr/>
        </p:nvSpPr>
        <p:spPr>
          <a:xfrm>
            <a:off x="928467" y="1773623"/>
            <a:ext cx="644300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prelude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#[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tokio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]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569CD6"/>
                </a:solidFill>
                <a:latin typeface="Menlo" panose="020B0609030804020204" pitchFamily="49" charset="0"/>
              </a:rPr>
              <a:t>fn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 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clone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run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7D6861-60DF-7A2D-63BF-F7DDAED98C1E}"/>
              </a:ext>
            </a:extLst>
          </p:cNvPr>
          <p:cNvSpPr/>
          <p:nvPr/>
        </p:nvSpPr>
        <p:spPr>
          <a:xfrm>
            <a:off x="1214572" y="4968787"/>
            <a:ext cx="5119419" cy="129938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Clone the Arc APP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And run run() function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5758A8-1B6C-479D-76F0-5E62107D022F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syntax: Running our APP! </a:t>
            </a:r>
            <a:endParaRPr lang="en-US" sz="4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C9F60F-D037-6411-DD3F-118C00B911DC}"/>
              </a:ext>
            </a:extLst>
          </p:cNvPr>
          <p:cNvSpPr/>
          <p:nvPr/>
        </p:nvSpPr>
        <p:spPr>
          <a:xfrm>
            <a:off x="7093640" y="1544946"/>
            <a:ext cx="4384551" cy="3539429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Note: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The run function will generate the number of workers you specified in APP configuration </a:t>
            </a:r>
          </a:p>
        </p:txBody>
      </p:sp>
    </p:spTree>
    <p:extLst>
      <p:ext uri="{BB962C8B-B14F-4D97-AF65-F5344CB8AC3E}">
        <p14:creationId xmlns:p14="http://schemas.microsoft.com/office/powerpoint/2010/main" val="305353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31C36AE4-114F-9A87-6EF3-AEA727BB6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3B2866-A42A-0A0E-C321-E6704A22BD59}"/>
              </a:ext>
            </a:extLst>
          </p:cNvPr>
          <p:cNvSpPr txBox="1"/>
          <p:nvPr/>
        </p:nvSpPr>
        <p:spPr>
          <a:xfrm>
            <a:off x="5030593" y="335845"/>
            <a:ext cx="60979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hotaru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prelude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::*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hotaru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http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::*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#[</a:t>
            </a:r>
            <a:r>
              <a:rPr lang="en-GB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tokio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pPr>
              <a:buNone/>
            </a:pP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async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pPr>
              <a:buNone/>
            </a:pP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clone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run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await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LApp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build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pPr>
              <a:buNone/>
            </a:pPr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endpoint!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"/"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b="0" dirty="0">
                <a:solidFill>
                  <a:srgbClr val="7CA668"/>
                </a:solidFill>
                <a:effectLst/>
                <a:latin typeface="Menlo" panose="020B0609030804020204" pitchFamily="49" charset="0"/>
              </a:rPr>
              <a:t>/// Hello world function</a:t>
            </a:r>
            <a:endParaRPr lang="en-GB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pub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hello_world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&lt;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HTTP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text_response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"Hello, world!"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mod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resource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endParaRPr lang="en-GB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E664F7-A399-78A0-2BDB-0F7ADAA1C15B}"/>
              </a:ext>
            </a:extLst>
          </p:cNvPr>
          <p:cNvSpPr/>
          <p:nvPr/>
        </p:nvSpPr>
        <p:spPr>
          <a:xfrm>
            <a:off x="31653" y="487944"/>
            <a:ext cx="4881428" cy="2441757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The Full Hello World APP!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Try to run it and visit localhost:3003/ !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CF2770-FDB9-DA03-D510-FAD326673696}"/>
              </a:ext>
            </a:extLst>
          </p:cNvPr>
          <p:cNvSpPr txBox="1"/>
          <p:nvPr/>
        </p:nvSpPr>
        <p:spPr>
          <a:xfrm>
            <a:off x="123739" y="3507734"/>
            <a:ext cx="429351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[package]</a:t>
            </a:r>
          </a:p>
          <a:p>
            <a:r>
              <a:rPr lang="en-US" dirty="0">
                <a:solidFill>
                  <a:schemeClr val="bg1"/>
                </a:solidFill>
              </a:rPr>
              <a:t>name = "</a:t>
            </a:r>
            <a:r>
              <a:rPr lang="en-US" dirty="0" err="1">
                <a:solidFill>
                  <a:schemeClr val="bg1"/>
                </a:solidFill>
              </a:rPr>
              <a:t>hotaru_hello</a:t>
            </a:r>
            <a:r>
              <a:rPr lang="en-US" dirty="0">
                <a:solidFill>
                  <a:schemeClr val="bg1"/>
                </a:solidFill>
              </a:rPr>
              <a:t>"</a:t>
            </a:r>
          </a:p>
          <a:p>
            <a:r>
              <a:rPr lang="en-US" dirty="0">
                <a:solidFill>
                  <a:schemeClr val="bg1"/>
                </a:solidFill>
              </a:rPr>
              <a:t>version = "0.1.0"</a:t>
            </a:r>
          </a:p>
          <a:p>
            <a:r>
              <a:rPr lang="en-US" dirty="0">
                <a:solidFill>
                  <a:schemeClr val="bg1"/>
                </a:solidFill>
              </a:rPr>
              <a:t>edition = "2024"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[dependencies]</a:t>
            </a:r>
          </a:p>
          <a:p>
            <a:r>
              <a:rPr lang="en-US" dirty="0" err="1">
                <a:solidFill>
                  <a:schemeClr val="bg1"/>
                </a:solidFill>
              </a:rPr>
              <a:t>hotaru</a:t>
            </a:r>
            <a:r>
              <a:rPr lang="en-US" dirty="0">
                <a:solidFill>
                  <a:schemeClr val="bg1"/>
                </a:solidFill>
              </a:rPr>
              <a:t> = "0.7.6"</a:t>
            </a:r>
          </a:p>
          <a:p>
            <a:r>
              <a:rPr lang="en-US" dirty="0" err="1">
                <a:solidFill>
                  <a:schemeClr val="bg1"/>
                </a:solidFill>
              </a:rPr>
              <a:t>ctor</a:t>
            </a:r>
            <a:r>
              <a:rPr lang="en-US" dirty="0">
                <a:solidFill>
                  <a:schemeClr val="bg1"/>
                </a:solidFill>
              </a:rPr>
              <a:t> = "0.4.0"</a:t>
            </a:r>
          </a:p>
          <a:p>
            <a:r>
              <a:rPr lang="en-US" dirty="0" err="1">
                <a:solidFill>
                  <a:schemeClr val="bg1"/>
                </a:solidFill>
              </a:rPr>
              <a:t>tokio</a:t>
            </a:r>
            <a:r>
              <a:rPr lang="en-US" dirty="0">
                <a:solidFill>
                  <a:schemeClr val="bg1"/>
                </a:solidFill>
              </a:rPr>
              <a:t> = { version = "1", features = ["full"] }</a:t>
            </a:r>
          </a:p>
        </p:txBody>
      </p:sp>
    </p:spTree>
    <p:extLst>
      <p:ext uri="{BB962C8B-B14F-4D97-AF65-F5344CB8AC3E}">
        <p14:creationId xmlns:p14="http://schemas.microsoft.com/office/powerpoint/2010/main" val="789915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F0739-88A3-2B09-56FB-5C9E37AA7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6E760C23-2B5A-EA19-9CFD-D647A0DFE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EA26534-9DAC-06DE-7EBE-2FBA6AE13D76}"/>
              </a:ext>
            </a:extLst>
          </p:cNvPr>
          <p:cNvSpPr/>
          <p:nvPr/>
        </p:nvSpPr>
        <p:spPr>
          <a:xfrm>
            <a:off x="3947013" y="2705725"/>
            <a:ext cx="4297972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AND… </a:t>
            </a:r>
          </a:p>
        </p:txBody>
      </p:sp>
    </p:spTree>
    <p:extLst>
      <p:ext uri="{BB962C8B-B14F-4D97-AF65-F5344CB8AC3E}">
        <p14:creationId xmlns:p14="http://schemas.microsoft.com/office/powerpoint/2010/main" val="3275315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4B7150-3AED-D709-4A52-7919F9468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CAA13DF5-0EAC-42CD-FDA9-10D25965D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A2B57F2-6D77-4AA8-6869-DB02D3BD2742}"/>
              </a:ext>
            </a:extLst>
          </p:cNvPr>
          <p:cNvSpPr/>
          <p:nvPr/>
        </p:nvSpPr>
        <p:spPr>
          <a:xfrm>
            <a:off x="370712" y="2875002"/>
            <a:ext cx="11450571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72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Multi-Protocol Support </a:t>
            </a:r>
          </a:p>
          <a:p>
            <a:pPr algn="ctr"/>
            <a:r>
              <a:rPr lang="en-GB" sz="72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Intuitive Middleware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4C9EB7-5B8A-17D3-881F-463963B498B0}"/>
              </a:ext>
            </a:extLst>
          </p:cNvPr>
          <p:cNvSpPr/>
          <p:nvPr/>
        </p:nvSpPr>
        <p:spPr>
          <a:xfrm>
            <a:off x="2855623" y="1428452"/>
            <a:ext cx="396614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AND…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162A42-65CF-FB37-26AA-5DEA3B0E3D63}"/>
              </a:ext>
            </a:extLst>
          </p:cNvPr>
          <p:cNvSpPr txBox="1"/>
          <p:nvPr/>
        </p:nvSpPr>
        <p:spPr>
          <a:xfrm>
            <a:off x="7214553" y="1428452"/>
            <a:ext cx="684657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New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932310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4C261-086B-C9B6-5A62-521327879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A8A30256-558E-B532-1271-7F2F61382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6373EA6-14E6-C282-9D3D-A11D380E81E1}"/>
              </a:ext>
            </a:extLst>
          </p:cNvPr>
          <p:cNvSpPr/>
          <p:nvPr/>
        </p:nvSpPr>
        <p:spPr>
          <a:xfrm>
            <a:off x="2245426" y="2028616"/>
            <a:ext cx="7701146" cy="280076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Let’s build a </a:t>
            </a:r>
          </a:p>
          <a:p>
            <a:pPr algn="ctr"/>
            <a:r>
              <a:rPr lang="en-GB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Harder APP </a:t>
            </a:r>
          </a:p>
        </p:txBody>
      </p:sp>
    </p:spTree>
    <p:extLst>
      <p:ext uri="{BB962C8B-B14F-4D97-AF65-F5344CB8AC3E}">
        <p14:creationId xmlns:p14="http://schemas.microsoft.com/office/powerpoint/2010/main" val="1651989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3AD72-F798-B5A1-C5B5-A10E80743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6CCBB1CD-E801-2013-B388-2B75C9B0FA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F11E40-158C-0EF6-73F9-76DDCB0F924D}"/>
              </a:ext>
            </a:extLst>
          </p:cNvPr>
          <p:cNvSpPr/>
          <p:nvPr/>
        </p:nvSpPr>
        <p:spPr>
          <a:xfrm flipH="1">
            <a:off x="492295" y="1708378"/>
            <a:ext cx="2965279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8BA9E0-0758-E4C8-FD0E-79C9B64197E7}"/>
              </a:ext>
            </a:extLst>
          </p:cNvPr>
          <p:cNvSpPr txBox="1"/>
          <p:nvPr/>
        </p:nvSpPr>
        <p:spPr>
          <a:xfrm>
            <a:off x="583808" y="1735949"/>
            <a:ext cx="111158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FBF716-5682-6706-738D-12F0A9B67A3B}"/>
              </a:ext>
            </a:extLst>
          </p:cNvPr>
          <p:cNvSpPr/>
          <p:nvPr/>
        </p:nvSpPr>
        <p:spPr>
          <a:xfrm>
            <a:off x="492295" y="4499931"/>
            <a:ext cx="5119419" cy="843594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Middleware Macro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06803A-E59F-A244-84BD-80629306A18F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Middleware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definition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156730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EBCC489E-7173-AB9C-9D95-7163A26F0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CF63FE-E016-9F00-D747-B2A7F1CB1BE8}"/>
              </a:ext>
            </a:extLst>
          </p:cNvPr>
          <p:cNvSpPr/>
          <p:nvPr/>
        </p:nvSpPr>
        <p:spPr>
          <a:xfrm>
            <a:off x="3937394" y="2705725"/>
            <a:ext cx="431720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Hotaru</a:t>
            </a:r>
          </a:p>
        </p:txBody>
      </p:sp>
    </p:spTree>
    <p:extLst>
      <p:ext uri="{BB962C8B-B14F-4D97-AF65-F5344CB8AC3E}">
        <p14:creationId xmlns:p14="http://schemas.microsoft.com/office/powerpoint/2010/main" val="4223717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B32BC-B5F6-75BC-EFDE-9FC359DFC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B975CAD3-DBFC-977D-63DF-0F0CAF0A8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38495FD-AD48-F42F-B6EB-F45D11A6E7C8}"/>
              </a:ext>
            </a:extLst>
          </p:cNvPr>
          <p:cNvSpPr/>
          <p:nvPr/>
        </p:nvSpPr>
        <p:spPr>
          <a:xfrm flipH="1">
            <a:off x="1345405" y="2136676"/>
            <a:ext cx="2469357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0B65B3-55EB-2642-8AF3-FF6BB7167927}"/>
              </a:ext>
            </a:extLst>
          </p:cNvPr>
          <p:cNvSpPr txBox="1"/>
          <p:nvPr/>
        </p:nvSpPr>
        <p:spPr>
          <a:xfrm>
            <a:off x="583808" y="1735949"/>
            <a:ext cx="111158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4CE904-5274-16A0-8675-E4FF13388BB6}"/>
              </a:ext>
            </a:extLst>
          </p:cNvPr>
          <p:cNvSpPr/>
          <p:nvPr/>
        </p:nvSpPr>
        <p:spPr>
          <a:xfrm>
            <a:off x="1022337" y="4413605"/>
            <a:ext cx="5119419" cy="129938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Public Middleware,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Named Logger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DF5619-1B89-E05A-F84D-4706734AD85D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Middleware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definition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49119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2801F-8053-F067-8953-6C2951A34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C58C9822-5536-F00A-A9EF-D88F68B9B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B088C62-2073-76A1-0265-D370FA4F8107}"/>
              </a:ext>
            </a:extLst>
          </p:cNvPr>
          <p:cNvSpPr/>
          <p:nvPr/>
        </p:nvSpPr>
        <p:spPr>
          <a:xfrm flipH="1">
            <a:off x="3668161" y="2136676"/>
            <a:ext cx="1732514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4CA3FF-27AB-B0EB-4392-27A22F804E3E}"/>
              </a:ext>
            </a:extLst>
          </p:cNvPr>
          <p:cNvSpPr txBox="1"/>
          <p:nvPr/>
        </p:nvSpPr>
        <p:spPr>
          <a:xfrm>
            <a:off x="583808" y="1735949"/>
            <a:ext cx="111158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E045DE-B6F1-35B1-F56F-44EEE772628D}"/>
              </a:ext>
            </a:extLst>
          </p:cNvPr>
          <p:cNvSpPr/>
          <p:nvPr/>
        </p:nvSpPr>
        <p:spPr>
          <a:xfrm>
            <a:off x="4641326" y="3686729"/>
            <a:ext cx="5119419" cy="129938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Still, we explicitly say it is for HTTP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DC44B5-9AC2-3086-243D-26A7FE73511F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Middleware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definition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51695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F3452B-40B6-0507-74E7-BE2509B9D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1824E7F5-BD0A-1EA3-1D35-7319BF086B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510D1E0-3927-0BD5-69EB-18D4F799A25B}"/>
              </a:ext>
            </a:extLst>
          </p:cNvPr>
          <p:cNvSpPr/>
          <p:nvPr/>
        </p:nvSpPr>
        <p:spPr>
          <a:xfrm flipH="1">
            <a:off x="8403430" y="2565468"/>
            <a:ext cx="1097758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2CC7F-9E80-1D1E-92C4-1551A2F7A007}"/>
              </a:ext>
            </a:extLst>
          </p:cNvPr>
          <p:cNvSpPr txBox="1"/>
          <p:nvPr/>
        </p:nvSpPr>
        <p:spPr>
          <a:xfrm>
            <a:off x="583808" y="1735949"/>
            <a:ext cx="1136054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D6153A-1DE1-51A8-E7AD-765024256456}"/>
              </a:ext>
            </a:extLst>
          </p:cNvPr>
          <p:cNvSpPr/>
          <p:nvPr/>
        </p:nvSpPr>
        <p:spPr>
          <a:xfrm>
            <a:off x="5910530" y="3429000"/>
            <a:ext cx="5119419" cy="1814124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All the information of the request user send, is in the ”req” var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31E396-E247-4AFB-D53F-D84FC354A083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Middleware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definition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43870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FE0F7C-B566-5DE1-94BA-7174EBB3C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E54FC891-7AF7-79FA-06AB-7F7F771E2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2187A9-7769-A3F0-A587-D12839F6EFE1}"/>
              </a:ext>
            </a:extLst>
          </p:cNvPr>
          <p:cNvSpPr/>
          <p:nvPr/>
        </p:nvSpPr>
        <p:spPr>
          <a:xfrm flipH="1">
            <a:off x="8402989" y="2579756"/>
            <a:ext cx="3205203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D4FA22-C913-D95A-CC45-9C08551EF693}"/>
              </a:ext>
            </a:extLst>
          </p:cNvPr>
          <p:cNvSpPr txBox="1"/>
          <p:nvPr/>
        </p:nvSpPr>
        <p:spPr>
          <a:xfrm>
            <a:off x="583808" y="1735949"/>
            <a:ext cx="111158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15229D-C373-97F2-CCCD-102EFF3377DC}"/>
              </a:ext>
            </a:extLst>
          </p:cNvPr>
          <p:cNvSpPr/>
          <p:nvPr/>
        </p:nvSpPr>
        <p:spPr>
          <a:xfrm>
            <a:off x="6096001" y="3540037"/>
            <a:ext cx="5512192" cy="2832188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Get the URL path of the request.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Please see our full doc if you want to learn the API for req.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2F0888-4047-6683-2D72-C720B0A09E6F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Middleware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definition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327169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D4743-EC0C-1CA9-695C-DF8C8F634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9541491F-7D36-8F36-CAF5-FFD84B153B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F1F5BF6-E15C-3611-9ECF-B65ABA0FDE3C}"/>
              </a:ext>
            </a:extLst>
          </p:cNvPr>
          <p:cNvSpPr/>
          <p:nvPr/>
        </p:nvSpPr>
        <p:spPr>
          <a:xfrm flipH="1">
            <a:off x="2245517" y="2592582"/>
            <a:ext cx="9070182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447D83-0485-40C2-F5EA-168539F31119}"/>
              </a:ext>
            </a:extLst>
          </p:cNvPr>
          <p:cNvSpPr txBox="1"/>
          <p:nvPr/>
        </p:nvSpPr>
        <p:spPr>
          <a:xfrm>
            <a:off x="583808" y="1735949"/>
            <a:ext cx="111158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01F190-8D1C-5FCB-6BC0-A57DECDBD224}"/>
              </a:ext>
            </a:extLst>
          </p:cNvPr>
          <p:cNvSpPr/>
          <p:nvPr/>
        </p:nvSpPr>
        <p:spPr>
          <a:xfrm>
            <a:off x="4429260" y="3763914"/>
            <a:ext cx="5119419" cy="83272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Print the path out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945B51-65CE-0240-84FB-F68B4CE264E6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Middleware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definition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34613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B70C4-90D5-B898-8013-9241DDDDF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46E36CCC-7486-522D-F272-959586482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41891B0-70AF-7B58-CF25-2558922FB0AE}"/>
              </a:ext>
            </a:extLst>
          </p:cNvPr>
          <p:cNvSpPr/>
          <p:nvPr/>
        </p:nvSpPr>
        <p:spPr>
          <a:xfrm flipH="1">
            <a:off x="2245517" y="2967448"/>
            <a:ext cx="2112171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C10EA9-D250-85AB-A5D1-D0678CC0A682}"/>
              </a:ext>
            </a:extLst>
          </p:cNvPr>
          <p:cNvSpPr txBox="1"/>
          <p:nvPr/>
        </p:nvSpPr>
        <p:spPr>
          <a:xfrm>
            <a:off x="583808" y="1735949"/>
            <a:ext cx="1130339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618D76-4CF9-A2C4-C8CD-57930AC897C8}"/>
              </a:ext>
            </a:extLst>
          </p:cNvPr>
          <p:cNvSpPr/>
          <p:nvPr/>
        </p:nvSpPr>
        <p:spPr>
          <a:xfrm>
            <a:off x="2245517" y="3865949"/>
            <a:ext cx="5119419" cy="239197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Pass the request through the middleware chain, and return it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622093-3AB6-495A-E732-756DB0D17727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Middleware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definition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42063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A9863-C385-D4E9-1FC5-A35A7B4E1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48C00F6E-5FC1-A013-D788-F70403B3D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2A965A-8C45-787E-B6EC-4791485548D7}"/>
              </a:ext>
            </a:extLst>
          </p:cNvPr>
          <p:cNvSpPr/>
          <p:nvPr/>
        </p:nvSpPr>
        <p:spPr>
          <a:xfrm flipH="1">
            <a:off x="2309803" y="1885470"/>
            <a:ext cx="2405071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1FF64A-E167-C345-65D8-090A2FED2BF4}"/>
              </a:ext>
            </a:extLst>
          </p:cNvPr>
          <p:cNvSpPr txBox="1"/>
          <p:nvPr/>
        </p:nvSpPr>
        <p:spPr>
          <a:xfrm>
            <a:off x="583807" y="1735949"/>
            <a:ext cx="604109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"/&lt;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str:name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&gt;"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middleware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[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u="sng" dirty="0" err="1">
                <a:solidFill>
                  <a:srgbClr val="DCDCAA"/>
                </a:solidFill>
                <a:latin typeface="Menlo" panose="020B0609030804020204" pitchFamily="49" charset="0"/>
              </a:rPr>
              <a:t>pattern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"name"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unwrap_or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”N/A”</a:t>
            </a:r>
          </a:p>
          <a:p>
            <a:pPr>
              <a:buNone/>
            </a:pPr>
            <a:r>
              <a:rPr lang="en-GB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to_string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akari_render</a:t>
            </a: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index.html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19224D-924D-0D64-6B91-9D5E1BF5C02A}"/>
              </a:ext>
            </a:extLst>
          </p:cNvPr>
          <p:cNvSpPr/>
          <p:nvPr/>
        </p:nvSpPr>
        <p:spPr>
          <a:xfrm>
            <a:off x="6624904" y="2451931"/>
            <a:ext cx="5119419" cy="2643668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We change the binding.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Now user can visit the URL “/(any string)”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8DD042-2EED-470A-8C63-3CB66A997E31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Integration with endpoint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558377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2B4CE6-EFCF-497E-4A20-0A1FD676B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EB872DAD-3951-672C-A84B-E002E8BBB7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402E0B8-52C8-E581-0132-83F9E5BDC8DB}"/>
              </a:ext>
            </a:extLst>
          </p:cNvPr>
          <p:cNvSpPr/>
          <p:nvPr/>
        </p:nvSpPr>
        <p:spPr>
          <a:xfrm flipH="1">
            <a:off x="1200150" y="2294763"/>
            <a:ext cx="3557587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241812-7702-54D7-9A1A-9B909D89EFD1}"/>
              </a:ext>
            </a:extLst>
          </p:cNvPr>
          <p:cNvSpPr txBox="1"/>
          <p:nvPr/>
        </p:nvSpPr>
        <p:spPr>
          <a:xfrm>
            <a:off x="583807" y="1735949"/>
            <a:ext cx="604109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"/&lt;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str:name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&gt;"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middleware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[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u="sng" dirty="0" err="1">
                <a:solidFill>
                  <a:srgbClr val="DCDCAA"/>
                </a:solidFill>
                <a:latin typeface="Menlo" panose="020B0609030804020204" pitchFamily="49" charset="0"/>
              </a:rPr>
              <a:t>pattern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"name"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unwrap_or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”N/A”</a:t>
            </a:r>
          </a:p>
          <a:p>
            <a:pPr>
              <a:buNone/>
            </a:pPr>
            <a:r>
              <a:rPr lang="en-GB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to_string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akari_render</a:t>
            </a: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index.html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A5B317-65D0-25D0-AEC4-9C550D25DE7E}"/>
              </a:ext>
            </a:extLst>
          </p:cNvPr>
          <p:cNvSpPr/>
          <p:nvPr/>
        </p:nvSpPr>
        <p:spPr>
          <a:xfrm>
            <a:off x="7072581" y="1984603"/>
            <a:ext cx="5119419" cy="1444397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Add Logger into the middleware chain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FA7AB0-CD62-DCCE-1D5E-70492912932D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Integration with endpoint </a:t>
            </a:r>
            <a:endParaRPr lang="en-US" sz="4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984EB5-CAD5-609B-E7E6-A854D6484E78}"/>
              </a:ext>
            </a:extLst>
          </p:cNvPr>
          <p:cNvSpPr/>
          <p:nvPr/>
        </p:nvSpPr>
        <p:spPr>
          <a:xfrm>
            <a:off x="7072580" y="3860685"/>
            <a:ext cx="5119419" cy="1444397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Refer to full doc to see “[..]” pattern and middleware inheritance </a:t>
            </a:r>
          </a:p>
        </p:txBody>
      </p:sp>
    </p:spTree>
    <p:extLst>
      <p:ext uri="{BB962C8B-B14F-4D97-AF65-F5344CB8AC3E}">
        <p14:creationId xmlns:p14="http://schemas.microsoft.com/office/powerpoint/2010/main" val="1708251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6DB813-CBE7-19FD-6AC0-A8F68D949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3387194A-93B2-10B6-3623-5C6D2BDC4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7E4C702-DBAD-16B8-7BBA-05531AF30A4B}"/>
              </a:ext>
            </a:extLst>
          </p:cNvPr>
          <p:cNvSpPr/>
          <p:nvPr/>
        </p:nvSpPr>
        <p:spPr>
          <a:xfrm flipH="1">
            <a:off x="3409942" y="3486152"/>
            <a:ext cx="3214961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204AD-5D44-7744-C0D7-29FB29580EE4}"/>
              </a:ext>
            </a:extLst>
          </p:cNvPr>
          <p:cNvSpPr txBox="1"/>
          <p:nvPr/>
        </p:nvSpPr>
        <p:spPr>
          <a:xfrm>
            <a:off x="583807" y="1735949"/>
            <a:ext cx="604109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"/&lt;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str:name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&gt;"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middleware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[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u="sng" dirty="0" err="1">
                <a:solidFill>
                  <a:srgbClr val="DCDCAA"/>
                </a:solidFill>
                <a:latin typeface="Menlo" panose="020B0609030804020204" pitchFamily="49" charset="0"/>
              </a:rPr>
              <a:t>pattern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"name"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unwrap_or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”N/A”</a:t>
            </a:r>
          </a:p>
          <a:p>
            <a:pPr>
              <a:buNone/>
            </a:pPr>
            <a:r>
              <a:rPr lang="en-GB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to_string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akari_render</a:t>
            </a: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index.html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7DD87D-1E7A-5E58-8C00-60BA5F5FBF9B}"/>
              </a:ext>
            </a:extLst>
          </p:cNvPr>
          <p:cNvSpPr/>
          <p:nvPr/>
        </p:nvSpPr>
        <p:spPr>
          <a:xfrm>
            <a:off x="7072581" y="3085421"/>
            <a:ext cx="5119419" cy="136792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Get the ”name” field in the URL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6216CB-82BB-0AD2-9A37-F56D73C137EC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Integration with endpoint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18144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D0FE5-5BCB-C328-18E0-7F14694CC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284FD2E6-5EDE-E274-EC5C-8A4FBCE65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698B79-089F-E75A-F4FE-487B1513165F}"/>
              </a:ext>
            </a:extLst>
          </p:cNvPr>
          <p:cNvSpPr/>
          <p:nvPr/>
        </p:nvSpPr>
        <p:spPr>
          <a:xfrm flipH="1">
            <a:off x="2381244" y="4648259"/>
            <a:ext cx="2112171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6582D8-3C97-D481-D8B1-E830AAFC51EB}"/>
              </a:ext>
            </a:extLst>
          </p:cNvPr>
          <p:cNvSpPr txBox="1"/>
          <p:nvPr/>
        </p:nvSpPr>
        <p:spPr>
          <a:xfrm>
            <a:off x="583807" y="1735949"/>
            <a:ext cx="604109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"/&lt;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str:name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&gt;"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middleware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[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u="sng" dirty="0" err="1">
                <a:solidFill>
                  <a:srgbClr val="DCDCAA"/>
                </a:solidFill>
                <a:latin typeface="Menlo" panose="020B0609030804020204" pitchFamily="49" charset="0"/>
              </a:rPr>
              <a:t>pattern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"name"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unwrap_or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”N/A”</a:t>
            </a:r>
          </a:p>
          <a:p>
            <a:pPr>
              <a:buNone/>
            </a:pPr>
            <a:r>
              <a:rPr lang="en-GB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to_string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akari_render</a:t>
            </a: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index.html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495856-F38D-EC20-01B5-5A3745CA624E}"/>
              </a:ext>
            </a:extLst>
          </p:cNvPr>
          <p:cNvSpPr/>
          <p:nvPr/>
        </p:nvSpPr>
        <p:spPr>
          <a:xfrm>
            <a:off x="5283907" y="4648041"/>
            <a:ext cx="5119419" cy="1195988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Render the file template/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index.html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BFA9B0-2FE5-DF64-937B-175049F474EB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Integration with endpoint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70277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5126E-BDF5-1C31-F980-047839F33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0ED87A1F-F7DF-D324-A03D-38055FC11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E5850E9-F6C0-70FB-DFD5-6449A6575533}"/>
              </a:ext>
            </a:extLst>
          </p:cNvPr>
          <p:cNvSpPr/>
          <p:nvPr/>
        </p:nvSpPr>
        <p:spPr>
          <a:xfrm>
            <a:off x="1280160" y="3429000"/>
            <a:ext cx="10084812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GB" sz="72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syntax, </a:t>
            </a:r>
          </a:p>
          <a:p>
            <a:r>
              <a:rPr lang="en-GB" sz="72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Similar Performance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DBD684-67C3-4A6F-566E-4DED76177B43}"/>
              </a:ext>
            </a:extLst>
          </p:cNvPr>
          <p:cNvSpPr/>
          <p:nvPr/>
        </p:nvSpPr>
        <p:spPr>
          <a:xfrm>
            <a:off x="3937394" y="1585049"/>
            <a:ext cx="431720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Hotaru</a:t>
            </a:r>
          </a:p>
        </p:txBody>
      </p:sp>
    </p:spTree>
    <p:extLst>
      <p:ext uri="{BB962C8B-B14F-4D97-AF65-F5344CB8AC3E}">
        <p14:creationId xmlns:p14="http://schemas.microsoft.com/office/powerpoint/2010/main" val="45154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66115-D53D-9EAD-6806-8A716C7D7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14B365E0-44A0-9981-AB91-1782C1CBF9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E9AA3DE-0010-FAA9-A36B-1C592528E79D}"/>
              </a:ext>
            </a:extLst>
          </p:cNvPr>
          <p:cNvSpPr/>
          <p:nvPr/>
        </p:nvSpPr>
        <p:spPr>
          <a:xfrm flipH="1">
            <a:off x="2338381" y="5034021"/>
            <a:ext cx="2112171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3D29FC-E4BF-E402-0040-559100333B4B}"/>
              </a:ext>
            </a:extLst>
          </p:cNvPr>
          <p:cNvSpPr txBox="1"/>
          <p:nvPr/>
        </p:nvSpPr>
        <p:spPr>
          <a:xfrm>
            <a:off x="583807" y="1735949"/>
            <a:ext cx="604109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"/&lt;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str:name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&gt;"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middleware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[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u="sng" dirty="0" err="1">
                <a:solidFill>
                  <a:srgbClr val="DCDCAA"/>
                </a:solidFill>
                <a:latin typeface="Menlo" panose="020B0609030804020204" pitchFamily="49" charset="0"/>
              </a:rPr>
              <a:t>pattern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"name"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unwrap_or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”N/A”</a:t>
            </a:r>
          </a:p>
          <a:p>
            <a:pPr>
              <a:buNone/>
            </a:pPr>
            <a:r>
              <a:rPr lang="en-GB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to_string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akari_render</a:t>
            </a: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index.html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9D7F1D-9F1E-AEB4-9344-339D3E267C3F}"/>
              </a:ext>
            </a:extLst>
          </p:cNvPr>
          <p:cNvSpPr/>
          <p:nvPr/>
        </p:nvSpPr>
        <p:spPr>
          <a:xfrm>
            <a:off x="4734200" y="4808282"/>
            <a:ext cx="5119419" cy="1356154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Pass name into the template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13C2B-BD5D-0C38-19E8-5C6043DE23B0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Integration with endpoint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25467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242D9-51B2-B3C1-3576-A0A6144A0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47D26F56-5FE2-A9D6-A616-68400C33E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23E9520-14D7-FECE-3122-74085086220D}"/>
              </a:ext>
            </a:extLst>
          </p:cNvPr>
          <p:cNvSpPr txBox="1"/>
          <p:nvPr/>
        </p:nvSpPr>
        <p:spPr>
          <a:xfrm>
            <a:off x="1836832" y="1257924"/>
            <a:ext cx="7164294" cy="5847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hotaru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prelude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::*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hotaru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http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::*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#[</a:t>
            </a:r>
            <a:r>
              <a:rPr lang="en-GB" sz="11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tokio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pPr>
              <a:buNone/>
            </a:pP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async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pPr>
              <a:buNone/>
            </a:pP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11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clone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run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await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LApp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binding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"127.0.0.1:3003"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build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endpoint!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11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"/&lt;</a:t>
            </a:r>
            <a:r>
              <a:rPr lang="en-GB" sz="11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str:name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&gt;"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middleware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[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Logger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zh-CN" altLang="en-US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7CA668"/>
                </a:solidFill>
                <a:effectLst/>
                <a:latin typeface="Menlo" panose="020B0609030804020204" pitchFamily="49" charset="0"/>
              </a:rPr>
              <a:t>/// Hello world function</a:t>
            </a:r>
            <a:endParaRPr lang="en-GB" sz="11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hello_world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&lt;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HTTP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11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1100" dirty="0">
                <a:solidFill>
                  <a:srgbClr val="569CD6"/>
                </a:solidFill>
                <a:latin typeface="Menlo" panose="020B0609030804020204" pitchFamily="49" charset="0"/>
              </a:rPr>
              <a:t>l</a:t>
            </a: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et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u="sng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req</a:t>
            </a:r>
            <a:r>
              <a:rPr lang="en-GB" sz="11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u="sng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pattern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"name"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unwrap_or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”N/A"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to_string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akari_render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index.html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name</a:t>
            </a:r>
            <a:endParaRPr lang="en-GB" sz="11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middleware!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Logger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&lt;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HTTP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println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"This is a log where request path: </a:t>
            </a: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{}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100" b="0" u="sng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req</a:t>
            </a:r>
            <a:r>
              <a:rPr lang="en-GB" sz="11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path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next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u="sng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req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await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mod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resource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endParaRPr lang="en-GB" sz="11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481E89-A8EF-ACA9-1C7C-B90A594E275D}"/>
              </a:ext>
            </a:extLst>
          </p:cNvPr>
          <p:cNvSpPr txBox="1"/>
          <p:nvPr/>
        </p:nvSpPr>
        <p:spPr>
          <a:xfrm>
            <a:off x="1836832" y="213464"/>
            <a:ext cx="10951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Main.rs</a:t>
            </a:r>
            <a:r>
              <a:rPr lang="en-US" sz="3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                 templates/</a:t>
            </a:r>
            <a:r>
              <a:rPr lang="en-US" sz="36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index.html</a:t>
            </a:r>
            <a:r>
              <a:rPr lang="en-US" sz="3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 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5A962C-5E0B-A09F-89A1-51B906EB31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2073" y="1257924"/>
            <a:ext cx="485278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847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4D3620-64E2-45F6-B2EF-C12EBABB9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CB6C494D-7EFD-BB4D-DCC9-C67B54F6D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EC4C25E-33E0-AFED-0343-C47FD471EB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635" y="1404274"/>
            <a:ext cx="5778500" cy="51697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8AF83B1-9399-C6A5-C61A-FE7F115644E4}"/>
              </a:ext>
            </a:extLst>
          </p:cNvPr>
          <p:cNvSpPr txBox="1"/>
          <p:nvPr/>
        </p:nvSpPr>
        <p:spPr>
          <a:xfrm>
            <a:off x="898634" y="616054"/>
            <a:ext cx="117658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Localhost:3003/89           Localhost:3003/</a:t>
            </a:r>
            <a:r>
              <a:rPr lang="en-US" sz="36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akari</a:t>
            </a:r>
            <a:r>
              <a:rPr lang="en-US" sz="3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3600" dirty="0"/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BAE246-832A-0BAB-0AD2-1D8B449F6E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8796" y="1404274"/>
            <a:ext cx="6040748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04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6ED5F-837D-8311-34F8-DF64AB759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517CA7D0-85B2-73D4-7423-C30B5B4B3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8CE4BC-1B1D-92EB-28C7-0A0DB84015DE}"/>
              </a:ext>
            </a:extLst>
          </p:cNvPr>
          <p:cNvSpPr txBox="1"/>
          <p:nvPr/>
        </p:nvSpPr>
        <p:spPr>
          <a:xfrm>
            <a:off x="3534258" y="3105834"/>
            <a:ext cx="117658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Thanks for watching!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73819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FACBFA-DF0C-A6AD-0076-F55BADC2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31C61855-A96A-234F-A992-6EAE8F0DD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A41FDE9-44A7-F4B5-F34C-7AB5E1BE33DC}"/>
              </a:ext>
            </a:extLst>
          </p:cNvPr>
          <p:cNvSpPr/>
          <p:nvPr/>
        </p:nvSpPr>
        <p:spPr>
          <a:xfrm>
            <a:off x="1472564" y="3063239"/>
            <a:ext cx="1495719" cy="74910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E1CAC-3166-2FD7-442C-2EE2C63CE563}"/>
              </a:ext>
            </a:extLst>
          </p:cNvPr>
          <p:cNvSpPr txBox="1"/>
          <p:nvPr/>
        </p:nvSpPr>
        <p:spPr>
          <a:xfrm>
            <a:off x="1472564" y="2551837"/>
            <a:ext cx="9246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36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LApp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36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build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</a:t>
            </a: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endParaRPr lang="en-GB" sz="36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25139C-C406-CE6F-D88B-7D9C507012F4}"/>
              </a:ext>
            </a:extLst>
          </p:cNvPr>
          <p:cNvSpPr/>
          <p:nvPr/>
        </p:nvSpPr>
        <p:spPr>
          <a:xfrm>
            <a:off x="1472564" y="4636476"/>
            <a:ext cx="5336199" cy="10468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The Static App Macro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033AB8-D6BB-8B9E-3890-B1A09BA385AE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syntax: APP Definition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47291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AFD10C-E135-D573-F9A7-7DFBBCB5C0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3D33DBAE-986E-82C6-3A91-50B42C2B66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7069642-DADD-D20A-6D4F-57A8377170CE}"/>
              </a:ext>
            </a:extLst>
          </p:cNvPr>
          <p:cNvSpPr/>
          <p:nvPr/>
        </p:nvSpPr>
        <p:spPr>
          <a:xfrm>
            <a:off x="4740812" y="3054447"/>
            <a:ext cx="5387926" cy="74910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8FE64F-8A53-5F5F-5042-C78209984AB7}"/>
              </a:ext>
            </a:extLst>
          </p:cNvPr>
          <p:cNvSpPr txBox="1"/>
          <p:nvPr/>
        </p:nvSpPr>
        <p:spPr>
          <a:xfrm>
            <a:off x="1472564" y="2551837"/>
            <a:ext cx="9246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36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LApp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36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build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</a:t>
            </a: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endParaRPr lang="en-GB" sz="36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6C9F6E-D3F8-D6E6-4407-AEA83C6C6C0C}"/>
              </a:ext>
            </a:extLst>
          </p:cNvPr>
          <p:cNvSpPr/>
          <p:nvPr/>
        </p:nvSpPr>
        <p:spPr>
          <a:xfrm>
            <a:off x="3516923" y="4636476"/>
            <a:ext cx="6611815" cy="1567376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Default APP Building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(Default Port localhost:3003)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2EB08C-0F24-F7D4-4957-C42182B73F1F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syntax: APP Definition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44513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B47FB-4893-0A5B-9E89-D91E5E297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2600A923-877C-F445-697F-715EC3E59A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4824A39-08E5-90EE-D206-3BE977B48FE0}"/>
              </a:ext>
            </a:extLst>
          </p:cNvPr>
          <p:cNvSpPr/>
          <p:nvPr/>
        </p:nvSpPr>
        <p:spPr>
          <a:xfrm>
            <a:off x="3137094" y="3054447"/>
            <a:ext cx="984739" cy="74910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64DC88-5390-AFA2-8DFA-5D7DCEC772EC}"/>
              </a:ext>
            </a:extLst>
          </p:cNvPr>
          <p:cNvSpPr txBox="1"/>
          <p:nvPr/>
        </p:nvSpPr>
        <p:spPr>
          <a:xfrm>
            <a:off x="1472564" y="2551837"/>
            <a:ext cx="9246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36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LApp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36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build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</a:t>
            </a: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endParaRPr lang="en-GB" sz="36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943548-8AF5-049C-119B-2ADD43685B0C}"/>
              </a:ext>
            </a:extLst>
          </p:cNvPr>
          <p:cNvSpPr/>
          <p:nvPr/>
        </p:nvSpPr>
        <p:spPr>
          <a:xfrm>
            <a:off x="1716259" y="4650543"/>
            <a:ext cx="5345723" cy="1060939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Name the App “APP”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8CDC6F-3407-2FED-55A9-CB0499B437E3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syntax: APP Definition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60129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EE782-59D3-D3BC-A908-1C178003C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EEAB41C6-DCB9-78D3-2E67-CB98C12A4B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FB8217-C15F-D228-A732-30D9FE65A9F8}"/>
              </a:ext>
            </a:extLst>
          </p:cNvPr>
          <p:cNvSpPr/>
          <p:nvPr/>
        </p:nvSpPr>
        <p:spPr>
          <a:xfrm>
            <a:off x="886262" y="1773623"/>
            <a:ext cx="2025750" cy="54000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03AF99-29EB-3F5F-FCE4-BF2D239F31D2}"/>
              </a:ext>
            </a:extLst>
          </p:cNvPr>
          <p:cNvSpPr txBox="1"/>
          <p:nvPr/>
        </p:nvSpPr>
        <p:spPr>
          <a:xfrm>
            <a:off x="886262" y="1773623"/>
            <a:ext cx="930578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"/"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    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text_response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"Hello, world!"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endParaRPr lang="en-GB" sz="28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3555B8-E37F-0D71-67BC-6F7DE940D082}"/>
              </a:ext>
            </a:extLst>
          </p:cNvPr>
          <p:cNvSpPr/>
          <p:nvPr/>
        </p:nvSpPr>
        <p:spPr>
          <a:xfrm>
            <a:off x="5873259" y="1686873"/>
            <a:ext cx="4318783" cy="13634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Endpoint Wrapper Macro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AF16F1-1F43-6272-334A-174946DBBF2C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syntax: Endpoint Reg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6070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E58B1-1384-DABA-BC1C-A9DF2E064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78911CD2-CA35-425A-2459-1E474BEDD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2B91C9-3164-B126-40E8-2F11095F921E}"/>
              </a:ext>
            </a:extLst>
          </p:cNvPr>
          <p:cNvSpPr/>
          <p:nvPr/>
        </p:nvSpPr>
        <p:spPr>
          <a:xfrm flipH="1">
            <a:off x="1753773" y="2218567"/>
            <a:ext cx="2902632" cy="54000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DC335F-BEB1-2935-D14E-021BC5BBC7A6}"/>
              </a:ext>
            </a:extLst>
          </p:cNvPr>
          <p:cNvSpPr txBox="1"/>
          <p:nvPr/>
        </p:nvSpPr>
        <p:spPr>
          <a:xfrm>
            <a:off x="886262" y="1773623"/>
            <a:ext cx="930578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"/"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    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text_response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"Hello, world!"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endParaRPr lang="en-GB" sz="28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56CCD4-5305-B1B6-FA2E-A4B7D1E06D4A}"/>
              </a:ext>
            </a:extLst>
          </p:cNvPr>
          <p:cNvSpPr/>
          <p:nvPr/>
        </p:nvSpPr>
        <p:spPr>
          <a:xfrm>
            <a:off x="5873259" y="1686873"/>
            <a:ext cx="5186294" cy="13634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URL Binding to APP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At path “/”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A62B2A-64BA-AAC7-9585-1679D042D04F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syntax: Endpoint Reg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86594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37840D-3484-6156-6A81-0EC139BA98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9A1B6E9A-1EF3-BE2B-6DAC-4933F7BC7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A002496-1C37-B721-4163-3354517355BC}"/>
              </a:ext>
            </a:extLst>
          </p:cNvPr>
          <p:cNvSpPr/>
          <p:nvPr/>
        </p:nvSpPr>
        <p:spPr>
          <a:xfrm flipH="1">
            <a:off x="1811211" y="3488782"/>
            <a:ext cx="3365700" cy="54000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F677EE-FDB8-067F-9EA7-560E9304F25A}"/>
              </a:ext>
            </a:extLst>
          </p:cNvPr>
          <p:cNvSpPr txBox="1"/>
          <p:nvPr/>
        </p:nvSpPr>
        <p:spPr>
          <a:xfrm>
            <a:off x="928466" y="1773623"/>
            <a:ext cx="930578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"/"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    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text_response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"Hello, world!"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endParaRPr lang="en-GB" sz="28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CD5BFE-8657-08B0-9659-B09ADB1556EA}"/>
              </a:ext>
            </a:extLst>
          </p:cNvPr>
          <p:cNvSpPr/>
          <p:nvPr/>
        </p:nvSpPr>
        <p:spPr>
          <a:xfrm>
            <a:off x="3200398" y="4772607"/>
            <a:ext cx="5186294" cy="13634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Public endpoint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Named ”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hello_world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CC943B-B453-5EBC-26A5-47F6E2BBDE8E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Simpler syntax: Endpoint Reg </a:t>
            </a:r>
            <a:endParaRPr lang="en-US" sz="4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FE9F4D-FA58-4B1E-88EF-DE76E581125E}"/>
              </a:ext>
            </a:extLst>
          </p:cNvPr>
          <p:cNvSpPr/>
          <p:nvPr/>
        </p:nvSpPr>
        <p:spPr>
          <a:xfrm>
            <a:off x="5176911" y="1552918"/>
            <a:ext cx="5186294" cy="1604968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Tip: If you don’t want to give a name, change ”pub </a:t>
            </a:r>
            <a:r>
              <a:rPr lang="en-US" sz="24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hello_world</a:t>
            </a:r>
            <a:r>
              <a:rPr lang="en-US" sz="24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” into “_” to make it anonymous </a:t>
            </a:r>
          </a:p>
        </p:txBody>
      </p:sp>
    </p:spTree>
    <p:extLst>
      <p:ext uri="{BB962C8B-B14F-4D97-AF65-F5344CB8AC3E}">
        <p14:creationId xmlns:p14="http://schemas.microsoft.com/office/powerpoint/2010/main" val="2810432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1599</Words>
  <Application>Microsoft Macintosh PowerPoint</Application>
  <PresentationFormat>Widescreen</PresentationFormat>
  <Paragraphs>303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Aptos</vt:lpstr>
      <vt:lpstr>Arial</vt:lpstr>
      <vt:lpstr>OPPOSans B</vt:lpstr>
      <vt:lpstr>Menlo</vt:lpstr>
      <vt:lpstr>Aptos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RUAN, haozhe [Student]</dc:creator>
  <cp:lastModifiedBy>RUAN, haozhe [Student]</cp:lastModifiedBy>
  <cp:revision>18</cp:revision>
  <dcterms:created xsi:type="dcterms:W3CDTF">2025-11-27T09:10:02Z</dcterms:created>
  <dcterms:modified xsi:type="dcterms:W3CDTF">2025-12-01T04:46:36Z</dcterms:modified>
</cp:coreProperties>
</file>

<file path=docProps/thumbnail.jpeg>
</file>